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71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6" r:id="rId3"/>
    <p:sldId id="268" r:id="rId4"/>
    <p:sldId id="262" r:id="rId5"/>
    <p:sldId id="267" r:id="rId6"/>
    <p:sldId id="293" r:id="rId7"/>
    <p:sldId id="291" r:id="rId8"/>
    <p:sldId id="292" r:id="rId9"/>
    <p:sldId id="270" r:id="rId10"/>
    <p:sldId id="274" r:id="rId11"/>
    <p:sldId id="275" r:id="rId12"/>
    <p:sldId id="276" r:id="rId13"/>
    <p:sldId id="277" r:id="rId14"/>
    <p:sldId id="278" r:id="rId15"/>
    <p:sldId id="280" r:id="rId16"/>
    <p:sldId id="279" r:id="rId17"/>
    <p:sldId id="283" r:id="rId18"/>
    <p:sldId id="281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71" r:id="rId28"/>
    <p:sldId id="272" r:id="rId29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434">
          <p15:clr>
            <a:srgbClr val="A4A3A4"/>
          </p15:clr>
        </p15:guide>
        <p15:guide id="2" orient="horz" pos="3731">
          <p15:clr>
            <a:srgbClr val="A4A3A4"/>
          </p15:clr>
        </p15:guide>
        <p15:guide id="3" pos="2880">
          <p15:clr>
            <a:srgbClr val="A4A3A4"/>
          </p15:clr>
        </p15:guide>
        <p15:guide id="4" pos="302">
          <p15:clr>
            <a:srgbClr val="A4A3A4"/>
          </p15:clr>
        </p15:guide>
        <p15:guide id="5" pos="5498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987" autoAdjust="0"/>
    <p:restoredTop sz="94660"/>
  </p:normalViewPr>
  <p:slideViewPr>
    <p:cSldViewPr>
      <p:cViewPr varScale="1">
        <p:scale>
          <a:sx n="148" d="100"/>
          <a:sy n="148" d="100"/>
        </p:scale>
        <p:origin x="-1288" y="-112"/>
      </p:cViewPr>
      <p:guideLst>
        <p:guide orient="horz" pos="1434"/>
        <p:guide orient="horz" pos="3731"/>
        <p:guide pos="2880"/>
        <p:guide pos="302"/>
        <p:guide pos="549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626" y="-82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404E4-6E8B-4FD9-A441-7E9E34EFA8BE}" type="datetimeFigureOut">
              <a:rPr lang="en-GB" smtClean="0"/>
              <a:pPr/>
              <a:t>09-02-2017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444F3-9290-4207-8DF1-2C652A5512A5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033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09-02-2017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>
            <a:grpSpLocks noChangeAspect="1"/>
          </p:cNvGrpSpPr>
          <p:nvPr userDrawn="1"/>
        </p:nvGrpSpPr>
        <p:grpSpPr bwMode="auto">
          <a:xfrm>
            <a:off x="4763" y="0"/>
            <a:ext cx="9144065" cy="6865200"/>
            <a:chOff x="3" y="0"/>
            <a:chExt cx="5754" cy="4320"/>
          </a:xfrm>
        </p:grpSpPr>
        <p:sp>
          <p:nvSpPr>
            <p:cNvPr id="11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" y="0"/>
              <a:ext cx="575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328" y="1454"/>
              <a:ext cx="1429" cy="1436"/>
            </a:xfrm>
            <a:prstGeom prst="rect">
              <a:avLst/>
            </a:prstGeom>
            <a:solidFill>
              <a:srgbClr val="AED13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465" y="2890"/>
              <a:ext cx="1419" cy="1430"/>
            </a:xfrm>
            <a:prstGeom prst="rect">
              <a:avLst/>
            </a:prstGeom>
            <a:solidFill>
              <a:srgbClr val="00B9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328" y="2890"/>
              <a:ext cx="1429" cy="1429"/>
            </a:xfrm>
            <a:prstGeom prst="rect">
              <a:avLst/>
            </a:prstGeom>
            <a:solidFill>
              <a:srgbClr val="E4E5E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884" y="1454"/>
              <a:ext cx="1444" cy="1436"/>
            </a:xfrm>
            <a:prstGeom prst="rect">
              <a:avLst/>
            </a:prstGeom>
            <a:solidFill>
              <a:srgbClr val="E4E5E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5800" y="2007096"/>
            <a:ext cx="4032000" cy="1305306"/>
          </a:xfrm>
        </p:spPr>
        <p:txBody>
          <a:bodyPr anchor="b" anchorCtr="0"/>
          <a:lstStyle>
            <a:lvl1pPr algn="l">
              <a:defRPr sz="3400"/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40592" y="3348132"/>
            <a:ext cx="4032000" cy="1251024"/>
          </a:xfrm>
        </p:spPr>
        <p:txBody>
          <a:bodyPr/>
          <a:lstStyle>
            <a:lvl1pPr marL="0" indent="0" algn="l">
              <a:buNone/>
              <a:defRPr sz="2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Subtitel</a:t>
            </a:r>
            <a:endParaRPr lang="nl-NL" noProof="1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440592" y="5499276"/>
            <a:ext cx="1887533" cy="324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l-NL" dirty="0" smtClean="0"/>
              <a:t>Datum</a:t>
            </a:r>
          </a:p>
        </p:txBody>
      </p:sp>
      <p:sp>
        <p:nvSpPr>
          <p:cNvPr id="18" name="Tijdelijke aanduiding vo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440592" y="5840508"/>
            <a:ext cx="1887533" cy="7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l-NL" dirty="0" smtClean="0"/>
              <a:t>Naam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0" y="4598788"/>
            <a:ext cx="2270919" cy="227091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0" y="2316744"/>
            <a:ext cx="2270919" cy="228204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3232" y="2492886"/>
            <a:ext cx="1789200" cy="1305306"/>
          </a:xfrm>
        </p:spPr>
        <p:txBody>
          <a:bodyPr anchor="t" anchorCtr="0"/>
          <a:lstStyle>
            <a:lvl1pPr algn="l"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 (eerste regel grijs rest wit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86312" y="4788324"/>
            <a:ext cx="1789200" cy="1881108"/>
          </a:xfrm>
          <a:noFill/>
        </p:spPr>
        <p:txBody>
          <a:bodyPr/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Subtitel en datum</a:t>
            </a:r>
            <a:endParaRPr lang="nl-NL" noProof="1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270919" y="2316744"/>
            <a:ext cx="6872400" cy="4554000"/>
          </a:xfrm>
          <a:noFill/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245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4807245" y="2268000"/>
            <a:ext cx="3924000" cy="3636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457200" y="2268000"/>
            <a:ext cx="3960000" cy="3636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Kader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573588" y="0"/>
            <a:ext cx="4570412" cy="685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457200" y="2268000"/>
            <a:ext cx="3960000" cy="3636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880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Kader en gro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2329200" y="0"/>
            <a:ext cx="6814800" cy="685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457200" y="2862552"/>
            <a:ext cx="1728000" cy="3636000"/>
          </a:xfrm>
        </p:spPr>
        <p:txBody>
          <a:bodyPr anchor="b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024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JU logo ppt pag1-01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892647"/>
          </a:xfrm>
          <a:prstGeom prst="rect">
            <a:avLst/>
          </a:prstGeom>
        </p:spPr>
      </p:pic>
      <p:grpSp>
        <p:nvGrpSpPr>
          <p:cNvPr id="10" name="Group 4"/>
          <p:cNvGrpSpPr>
            <a:grpSpLocks noChangeAspect="1"/>
          </p:cNvGrpSpPr>
          <p:nvPr userDrawn="1"/>
        </p:nvGrpSpPr>
        <p:grpSpPr bwMode="auto">
          <a:xfrm>
            <a:off x="457200" y="147638"/>
            <a:ext cx="1209675" cy="1095375"/>
            <a:chOff x="288" y="93"/>
            <a:chExt cx="762" cy="690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363" y="93"/>
              <a:ext cx="605" cy="5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52"/>
                </a:cxn>
                <a:cxn ang="0">
                  <a:pos x="4304" y="4252"/>
                </a:cxn>
                <a:cxn ang="0">
                  <a:pos x="4304" y="0"/>
                </a:cxn>
                <a:cxn ang="0">
                  <a:pos x="0" y="0"/>
                </a:cxn>
                <a:cxn ang="0">
                  <a:pos x="2151" y="3197"/>
                </a:cxn>
                <a:cxn ang="0">
                  <a:pos x="1146" y="2192"/>
                </a:cxn>
                <a:cxn ang="0">
                  <a:pos x="2151" y="1188"/>
                </a:cxn>
                <a:cxn ang="0">
                  <a:pos x="3155" y="2192"/>
                </a:cxn>
                <a:cxn ang="0">
                  <a:pos x="2151" y="3197"/>
                </a:cxn>
              </a:cxnLst>
              <a:rect l="0" t="0" r="r" b="b"/>
              <a:pathLst>
                <a:path w="4304" h="4252">
                  <a:moveTo>
                    <a:pt x="0" y="0"/>
                  </a:moveTo>
                  <a:cubicBezTo>
                    <a:pt x="0" y="4252"/>
                    <a:pt x="0" y="4252"/>
                    <a:pt x="0" y="4252"/>
                  </a:cubicBezTo>
                  <a:cubicBezTo>
                    <a:pt x="4304" y="4252"/>
                    <a:pt x="4304" y="4252"/>
                    <a:pt x="4304" y="4252"/>
                  </a:cubicBezTo>
                  <a:cubicBezTo>
                    <a:pt x="4304" y="0"/>
                    <a:pt x="4304" y="0"/>
                    <a:pt x="4304" y="0"/>
                  </a:cubicBezTo>
                  <a:lnTo>
                    <a:pt x="0" y="0"/>
                  </a:lnTo>
                  <a:close/>
                  <a:moveTo>
                    <a:pt x="2151" y="3197"/>
                  </a:moveTo>
                  <a:cubicBezTo>
                    <a:pt x="1596" y="3197"/>
                    <a:pt x="1146" y="2747"/>
                    <a:pt x="1146" y="2192"/>
                  </a:cubicBezTo>
                  <a:cubicBezTo>
                    <a:pt x="1146" y="1638"/>
                    <a:pt x="1596" y="1188"/>
                    <a:pt x="2151" y="1188"/>
                  </a:cubicBezTo>
                  <a:cubicBezTo>
                    <a:pt x="2705" y="1188"/>
                    <a:pt x="3155" y="1638"/>
                    <a:pt x="3155" y="2192"/>
                  </a:cubicBezTo>
                  <a:cubicBezTo>
                    <a:pt x="3155" y="2747"/>
                    <a:pt x="2705" y="3197"/>
                    <a:pt x="2151" y="31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498" y="343"/>
              <a:ext cx="319" cy="204"/>
            </a:xfrm>
            <a:custGeom>
              <a:avLst/>
              <a:gdLst/>
              <a:ahLst/>
              <a:cxnLst>
                <a:cxn ang="0">
                  <a:pos x="225" y="204"/>
                </a:cxn>
                <a:cxn ang="0">
                  <a:pos x="229" y="13"/>
                </a:cxn>
                <a:cxn ang="0">
                  <a:pos x="319" y="98"/>
                </a:cxn>
                <a:cxn ang="0">
                  <a:pos x="233" y="9"/>
                </a:cxn>
                <a:cxn ang="0">
                  <a:pos x="311" y="4"/>
                </a:cxn>
                <a:cxn ang="0">
                  <a:pos x="234" y="0"/>
                </a:cxn>
                <a:cxn ang="0">
                  <a:pos x="217" y="0"/>
                </a:cxn>
                <a:cxn ang="0">
                  <a:pos x="0" y="4"/>
                </a:cxn>
                <a:cxn ang="0">
                  <a:pos x="216" y="8"/>
                </a:cxn>
                <a:cxn ang="0">
                  <a:pos x="66" y="163"/>
                </a:cxn>
                <a:cxn ang="0">
                  <a:pos x="221" y="13"/>
                </a:cxn>
                <a:cxn ang="0">
                  <a:pos x="225" y="204"/>
                </a:cxn>
              </a:cxnLst>
              <a:rect l="0" t="0" r="r" b="b"/>
              <a:pathLst>
                <a:path w="319" h="204">
                  <a:moveTo>
                    <a:pt x="225" y="204"/>
                  </a:moveTo>
                  <a:lnTo>
                    <a:pt x="229" y="13"/>
                  </a:lnTo>
                  <a:lnTo>
                    <a:pt x="319" y="98"/>
                  </a:lnTo>
                  <a:lnTo>
                    <a:pt x="233" y="9"/>
                  </a:lnTo>
                  <a:lnTo>
                    <a:pt x="311" y="4"/>
                  </a:lnTo>
                  <a:lnTo>
                    <a:pt x="234" y="0"/>
                  </a:lnTo>
                  <a:lnTo>
                    <a:pt x="217" y="0"/>
                  </a:lnTo>
                  <a:lnTo>
                    <a:pt x="0" y="4"/>
                  </a:lnTo>
                  <a:lnTo>
                    <a:pt x="216" y="8"/>
                  </a:lnTo>
                  <a:lnTo>
                    <a:pt x="66" y="163"/>
                  </a:lnTo>
                  <a:lnTo>
                    <a:pt x="221" y="13"/>
                  </a:lnTo>
                  <a:lnTo>
                    <a:pt x="225" y="2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517" y="252"/>
              <a:ext cx="298" cy="305"/>
            </a:xfrm>
            <a:custGeom>
              <a:avLst/>
              <a:gdLst/>
              <a:ahLst/>
              <a:cxnLst>
                <a:cxn ang="0">
                  <a:pos x="268" y="236"/>
                </a:cxn>
                <a:cxn ang="0">
                  <a:pos x="216" y="104"/>
                </a:cxn>
                <a:cxn ang="0">
                  <a:pos x="298" y="130"/>
                </a:cxn>
                <a:cxn ang="0">
                  <a:pos x="218" y="95"/>
                </a:cxn>
                <a:cxn ang="0">
                  <a:pos x="265" y="68"/>
                </a:cxn>
                <a:cxn ang="0">
                  <a:pos x="214" y="87"/>
                </a:cxn>
                <a:cxn ang="0">
                  <a:pos x="232" y="28"/>
                </a:cxn>
                <a:cxn ang="0">
                  <a:pos x="206" y="84"/>
                </a:cxn>
                <a:cxn ang="0">
                  <a:pos x="165" y="0"/>
                </a:cxn>
                <a:cxn ang="0">
                  <a:pos x="197" y="86"/>
                </a:cxn>
                <a:cxn ang="0">
                  <a:pos x="44" y="32"/>
                </a:cxn>
                <a:cxn ang="0">
                  <a:pos x="194" y="95"/>
                </a:cxn>
                <a:cxn ang="0">
                  <a:pos x="0" y="185"/>
                </a:cxn>
                <a:cxn ang="0">
                  <a:pos x="196" y="105"/>
                </a:cxn>
                <a:cxn ang="0">
                  <a:pos x="124" y="305"/>
                </a:cxn>
                <a:cxn ang="0">
                  <a:pos x="206" y="107"/>
                </a:cxn>
                <a:cxn ang="0">
                  <a:pos x="268" y="236"/>
                </a:cxn>
              </a:cxnLst>
              <a:rect l="0" t="0" r="r" b="b"/>
              <a:pathLst>
                <a:path w="298" h="305">
                  <a:moveTo>
                    <a:pt x="268" y="236"/>
                  </a:moveTo>
                  <a:lnTo>
                    <a:pt x="216" y="104"/>
                  </a:lnTo>
                  <a:lnTo>
                    <a:pt x="298" y="130"/>
                  </a:lnTo>
                  <a:lnTo>
                    <a:pt x="218" y="95"/>
                  </a:lnTo>
                  <a:lnTo>
                    <a:pt x="265" y="68"/>
                  </a:lnTo>
                  <a:lnTo>
                    <a:pt x="214" y="87"/>
                  </a:lnTo>
                  <a:lnTo>
                    <a:pt x="232" y="28"/>
                  </a:lnTo>
                  <a:lnTo>
                    <a:pt x="206" y="84"/>
                  </a:lnTo>
                  <a:lnTo>
                    <a:pt x="165" y="0"/>
                  </a:lnTo>
                  <a:lnTo>
                    <a:pt x="197" y="86"/>
                  </a:lnTo>
                  <a:lnTo>
                    <a:pt x="44" y="32"/>
                  </a:lnTo>
                  <a:lnTo>
                    <a:pt x="194" y="95"/>
                  </a:lnTo>
                  <a:lnTo>
                    <a:pt x="0" y="185"/>
                  </a:lnTo>
                  <a:lnTo>
                    <a:pt x="196" y="105"/>
                  </a:lnTo>
                  <a:lnTo>
                    <a:pt x="124" y="305"/>
                  </a:lnTo>
                  <a:lnTo>
                    <a:pt x="206" y="107"/>
                  </a:lnTo>
                  <a:lnTo>
                    <a:pt x="268" y="2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288" y="539"/>
              <a:ext cx="762" cy="244"/>
            </a:xfrm>
            <a:custGeom>
              <a:avLst/>
              <a:gdLst/>
              <a:ahLst/>
              <a:cxnLst>
                <a:cxn ang="0">
                  <a:pos x="1105" y="529"/>
                </a:cxn>
                <a:cxn ang="0">
                  <a:pos x="452" y="0"/>
                </a:cxn>
                <a:cxn ang="0">
                  <a:pos x="0" y="1702"/>
                </a:cxn>
                <a:cxn ang="0">
                  <a:pos x="198" y="1073"/>
                </a:cxn>
                <a:cxn ang="0">
                  <a:pos x="529" y="1063"/>
                </a:cxn>
                <a:cxn ang="0">
                  <a:pos x="1138" y="1702"/>
                </a:cxn>
                <a:cxn ang="0">
                  <a:pos x="1005" y="842"/>
                </a:cxn>
                <a:cxn ang="0">
                  <a:pos x="198" y="914"/>
                </a:cxn>
                <a:cxn ang="0">
                  <a:pos x="459" y="163"/>
                </a:cxn>
                <a:cxn ang="0">
                  <a:pos x="895" y="537"/>
                </a:cxn>
                <a:cxn ang="0">
                  <a:pos x="357" y="914"/>
                </a:cxn>
                <a:cxn ang="0">
                  <a:pos x="1292" y="697"/>
                </a:cxn>
                <a:cxn ang="0">
                  <a:pos x="1292" y="1544"/>
                </a:cxn>
                <a:cxn ang="0">
                  <a:pos x="2149" y="1544"/>
                </a:cxn>
                <a:cxn ang="0">
                  <a:pos x="2149" y="697"/>
                </a:cxn>
                <a:cxn ang="0">
                  <a:pos x="2003" y="1429"/>
                </a:cxn>
                <a:cxn ang="0">
                  <a:pos x="1436" y="1429"/>
                </a:cxn>
                <a:cxn ang="0">
                  <a:pos x="1436" y="812"/>
                </a:cxn>
                <a:cxn ang="0">
                  <a:pos x="2003" y="812"/>
                </a:cxn>
                <a:cxn ang="0">
                  <a:pos x="2003" y="1429"/>
                </a:cxn>
                <a:cxn ang="0">
                  <a:pos x="3199" y="616"/>
                </a:cxn>
                <a:cxn ang="0">
                  <a:pos x="2422" y="599"/>
                </a:cxn>
                <a:cxn ang="0">
                  <a:pos x="2842" y="655"/>
                </a:cxn>
                <a:cxn ang="0">
                  <a:pos x="3096" y="924"/>
                </a:cxn>
                <a:cxn ang="0">
                  <a:pos x="2639" y="1047"/>
                </a:cxn>
                <a:cxn ang="0">
                  <a:pos x="2490" y="1642"/>
                </a:cxn>
                <a:cxn ang="0">
                  <a:pos x="3124" y="1614"/>
                </a:cxn>
                <a:cxn ang="0">
                  <a:pos x="3299" y="1702"/>
                </a:cxn>
                <a:cxn ang="0">
                  <a:pos x="3283" y="926"/>
                </a:cxn>
                <a:cxn ang="0">
                  <a:pos x="2826" y="1597"/>
                </a:cxn>
                <a:cxn ang="0">
                  <a:pos x="2567" y="1357"/>
                </a:cxn>
                <a:cxn ang="0">
                  <a:pos x="3096" y="1105"/>
                </a:cxn>
                <a:cxn ang="0">
                  <a:pos x="4285" y="546"/>
                </a:cxn>
                <a:cxn ang="0">
                  <a:pos x="3593" y="697"/>
                </a:cxn>
                <a:cxn ang="0">
                  <a:pos x="3611" y="1574"/>
                </a:cxn>
                <a:cxn ang="0">
                  <a:pos x="4318" y="1618"/>
                </a:cxn>
                <a:cxn ang="0">
                  <a:pos x="4472" y="1702"/>
                </a:cxn>
                <a:cxn ang="0">
                  <a:pos x="4285" y="40"/>
                </a:cxn>
                <a:cxn ang="0">
                  <a:pos x="4285" y="1469"/>
                </a:cxn>
                <a:cxn ang="0">
                  <a:pos x="3746" y="1448"/>
                </a:cxn>
                <a:cxn ang="0">
                  <a:pos x="3744" y="805"/>
                </a:cxn>
                <a:cxn ang="0">
                  <a:pos x="4285" y="711"/>
                </a:cxn>
                <a:cxn ang="0">
                  <a:pos x="5418" y="1371"/>
                </a:cxn>
                <a:cxn ang="0">
                  <a:pos x="4940" y="1737"/>
                </a:cxn>
                <a:cxn ang="0">
                  <a:pos x="4632" y="1527"/>
                </a:cxn>
                <a:cxn ang="0">
                  <a:pos x="5159" y="1537"/>
                </a:cxn>
                <a:cxn ang="0">
                  <a:pos x="4893" y="1140"/>
                </a:cxn>
                <a:cxn ang="0">
                  <a:pos x="4735" y="599"/>
                </a:cxn>
                <a:cxn ang="0">
                  <a:pos x="5371" y="574"/>
                </a:cxn>
                <a:cxn ang="0">
                  <a:pos x="5066" y="651"/>
                </a:cxn>
                <a:cxn ang="0">
                  <a:pos x="4816" y="826"/>
                </a:cxn>
                <a:cxn ang="0">
                  <a:pos x="5418" y="1371"/>
                </a:cxn>
              </a:cxnLst>
              <a:rect l="0" t="0" r="r" b="b"/>
              <a:pathLst>
                <a:path w="5418" h="1737">
                  <a:moveTo>
                    <a:pt x="1005" y="842"/>
                  </a:moveTo>
                  <a:cubicBezTo>
                    <a:pt x="1068" y="765"/>
                    <a:pt x="1105" y="658"/>
                    <a:pt x="1105" y="529"/>
                  </a:cubicBezTo>
                  <a:cubicBezTo>
                    <a:pt x="1105" y="352"/>
                    <a:pt x="1035" y="222"/>
                    <a:pt x="928" y="135"/>
                  </a:cubicBezTo>
                  <a:cubicBezTo>
                    <a:pt x="811" y="40"/>
                    <a:pt x="648" y="0"/>
                    <a:pt x="452" y="0"/>
                  </a:cubicBezTo>
                  <a:cubicBezTo>
                    <a:pt x="305" y="0"/>
                    <a:pt x="96" y="19"/>
                    <a:pt x="0" y="35"/>
                  </a:cubicBezTo>
                  <a:cubicBezTo>
                    <a:pt x="0" y="1702"/>
                    <a:pt x="0" y="1702"/>
                    <a:pt x="0" y="1702"/>
                  </a:cubicBezTo>
                  <a:cubicBezTo>
                    <a:pt x="198" y="1702"/>
                    <a:pt x="198" y="1702"/>
                    <a:pt x="198" y="1702"/>
                  </a:cubicBezTo>
                  <a:cubicBezTo>
                    <a:pt x="198" y="1073"/>
                    <a:pt x="198" y="1073"/>
                    <a:pt x="198" y="1073"/>
                  </a:cubicBezTo>
                  <a:cubicBezTo>
                    <a:pt x="354" y="1073"/>
                    <a:pt x="354" y="1073"/>
                    <a:pt x="354" y="1073"/>
                  </a:cubicBezTo>
                  <a:cubicBezTo>
                    <a:pt x="417" y="1073"/>
                    <a:pt x="476" y="1070"/>
                    <a:pt x="529" y="1063"/>
                  </a:cubicBezTo>
                  <a:cubicBezTo>
                    <a:pt x="914" y="1702"/>
                    <a:pt x="914" y="1702"/>
                    <a:pt x="914" y="1702"/>
                  </a:cubicBezTo>
                  <a:cubicBezTo>
                    <a:pt x="1138" y="1702"/>
                    <a:pt x="1138" y="1702"/>
                    <a:pt x="1138" y="1702"/>
                  </a:cubicBezTo>
                  <a:cubicBezTo>
                    <a:pt x="723" y="1017"/>
                    <a:pt x="723" y="1017"/>
                    <a:pt x="723" y="1017"/>
                  </a:cubicBezTo>
                  <a:cubicBezTo>
                    <a:pt x="837" y="982"/>
                    <a:pt x="937" y="926"/>
                    <a:pt x="1005" y="842"/>
                  </a:cubicBezTo>
                  <a:close/>
                  <a:moveTo>
                    <a:pt x="357" y="914"/>
                  </a:moveTo>
                  <a:cubicBezTo>
                    <a:pt x="198" y="914"/>
                    <a:pt x="198" y="914"/>
                    <a:pt x="198" y="914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273" y="173"/>
                    <a:pt x="382" y="163"/>
                    <a:pt x="459" y="163"/>
                  </a:cubicBezTo>
                  <a:cubicBezTo>
                    <a:pt x="576" y="163"/>
                    <a:pt x="690" y="189"/>
                    <a:pt x="772" y="252"/>
                  </a:cubicBezTo>
                  <a:cubicBezTo>
                    <a:pt x="849" y="310"/>
                    <a:pt x="895" y="404"/>
                    <a:pt x="895" y="537"/>
                  </a:cubicBezTo>
                  <a:cubicBezTo>
                    <a:pt x="895" y="653"/>
                    <a:pt x="858" y="732"/>
                    <a:pt x="800" y="788"/>
                  </a:cubicBezTo>
                  <a:cubicBezTo>
                    <a:pt x="688" y="893"/>
                    <a:pt x="506" y="914"/>
                    <a:pt x="357" y="914"/>
                  </a:cubicBezTo>
                  <a:close/>
                  <a:moveTo>
                    <a:pt x="1718" y="504"/>
                  </a:moveTo>
                  <a:cubicBezTo>
                    <a:pt x="1527" y="504"/>
                    <a:pt x="1382" y="567"/>
                    <a:pt x="1292" y="697"/>
                  </a:cubicBezTo>
                  <a:cubicBezTo>
                    <a:pt x="1222" y="798"/>
                    <a:pt x="1187" y="938"/>
                    <a:pt x="1187" y="1122"/>
                  </a:cubicBezTo>
                  <a:cubicBezTo>
                    <a:pt x="1187" y="1304"/>
                    <a:pt x="1222" y="1443"/>
                    <a:pt x="1292" y="1544"/>
                  </a:cubicBezTo>
                  <a:cubicBezTo>
                    <a:pt x="1382" y="1674"/>
                    <a:pt x="1527" y="1737"/>
                    <a:pt x="1718" y="1737"/>
                  </a:cubicBezTo>
                  <a:cubicBezTo>
                    <a:pt x="1912" y="1737"/>
                    <a:pt x="2059" y="1674"/>
                    <a:pt x="2149" y="1544"/>
                  </a:cubicBezTo>
                  <a:cubicBezTo>
                    <a:pt x="2217" y="1443"/>
                    <a:pt x="2254" y="1304"/>
                    <a:pt x="2254" y="1122"/>
                  </a:cubicBezTo>
                  <a:cubicBezTo>
                    <a:pt x="2254" y="938"/>
                    <a:pt x="2217" y="798"/>
                    <a:pt x="2149" y="697"/>
                  </a:cubicBezTo>
                  <a:cubicBezTo>
                    <a:pt x="2059" y="567"/>
                    <a:pt x="1912" y="504"/>
                    <a:pt x="1718" y="504"/>
                  </a:cubicBezTo>
                  <a:close/>
                  <a:moveTo>
                    <a:pt x="2003" y="1429"/>
                  </a:moveTo>
                  <a:cubicBezTo>
                    <a:pt x="1947" y="1534"/>
                    <a:pt x="1851" y="1579"/>
                    <a:pt x="1718" y="1579"/>
                  </a:cubicBezTo>
                  <a:cubicBezTo>
                    <a:pt x="1590" y="1579"/>
                    <a:pt x="1494" y="1534"/>
                    <a:pt x="1436" y="1429"/>
                  </a:cubicBezTo>
                  <a:cubicBezTo>
                    <a:pt x="1399" y="1355"/>
                    <a:pt x="1378" y="1255"/>
                    <a:pt x="1378" y="1122"/>
                  </a:cubicBezTo>
                  <a:cubicBezTo>
                    <a:pt x="1378" y="986"/>
                    <a:pt x="1399" y="884"/>
                    <a:pt x="1436" y="812"/>
                  </a:cubicBezTo>
                  <a:cubicBezTo>
                    <a:pt x="1494" y="707"/>
                    <a:pt x="1590" y="662"/>
                    <a:pt x="1718" y="662"/>
                  </a:cubicBezTo>
                  <a:cubicBezTo>
                    <a:pt x="1851" y="662"/>
                    <a:pt x="1947" y="707"/>
                    <a:pt x="2003" y="812"/>
                  </a:cubicBezTo>
                  <a:cubicBezTo>
                    <a:pt x="2042" y="884"/>
                    <a:pt x="2063" y="986"/>
                    <a:pt x="2063" y="1122"/>
                  </a:cubicBezTo>
                  <a:cubicBezTo>
                    <a:pt x="2063" y="1255"/>
                    <a:pt x="2042" y="1355"/>
                    <a:pt x="2003" y="1429"/>
                  </a:cubicBezTo>
                  <a:close/>
                  <a:moveTo>
                    <a:pt x="3283" y="926"/>
                  </a:moveTo>
                  <a:cubicBezTo>
                    <a:pt x="3283" y="786"/>
                    <a:pt x="3262" y="683"/>
                    <a:pt x="3199" y="616"/>
                  </a:cubicBezTo>
                  <a:cubicBezTo>
                    <a:pt x="3131" y="537"/>
                    <a:pt x="3019" y="504"/>
                    <a:pt x="2863" y="504"/>
                  </a:cubicBezTo>
                  <a:cubicBezTo>
                    <a:pt x="2702" y="504"/>
                    <a:pt x="2539" y="548"/>
                    <a:pt x="2422" y="599"/>
                  </a:cubicBezTo>
                  <a:cubicBezTo>
                    <a:pt x="2469" y="742"/>
                    <a:pt x="2469" y="742"/>
                    <a:pt x="2469" y="742"/>
                  </a:cubicBezTo>
                  <a:cubicBezTo>
                    <a:pt x="2576" y="695"/>
                    <a:pt x="2707" y="655"/>
                    <a:pt x="2842" y="655"/>
                  </a:cubicBezTo>
                  <a:cubicBezTo>
                    <a:pt x="2942" y="655"/>
                    <a:pt x="3010" y="676"/>
                    <a:pt x="3052" y="730"/>
                  </a:cubicBezTo>
                  <a:cubicBezTo>
                    <a:pt x="3082" y="772"/>
                    <a:pt x="3096" y="835"/>
                    <a:pt x="3096" y="924"/>
                  </a:cubicBezTo>
                  <a:cubicBezTo>
                    <a:pt x="3096" y="984"/>
                    <a:pt x="3096" y="984"/>
                    <a:pt x="3096" y="984"/>
                  </a:cubicBezTo>
                  <a:cubicBezTo>
                    <a:pt x="2954" y="984"/>
                    <a:pt x="2779" y="996"/>
                    <a:pt x="2639" y="1047"/>
                  </a:cubicBezTo>
                  <a:cubicBezTo>
                    <a:pt x="2487" y="1101"/>
                    <a:pt x="2378" y="1199"/>
                    <a:pt x="2378" y="1369"/>
                  </a:cubicBezTo>
                  <a:cubicBezTo>
                    <a:pt x="2378" y="1485"/>
                    <a:pt x="2420" y="1579"/>
                    <a:pt x="2490" y="1642"/>
                  </a:cubicBezTo>
                  <a:cubicBezTo>
                    <a:pt x="2560" y="1705"/>
                    <a:pt x="2658" y="1737"/>
                    <a:pt x="2770" y="1737"/>
                  </a:cubicBezTo>
                  <a:cubicBezTo>
                    <a:pt x="2898" y="1737"/>
                    <a:pt x="3012" y="1709"/>
                    <a:pt x="3124" y="1614"/>
                  </a:cubicBezTo>
                  <a:cubicBezTo>
                    <a:pt x="3140" y="1707"/>
                    <a:pt x="3140" y="1707"/>
                    <a:pt x="3140" y="1707"/>
                  </a:cubicBezTo>
                  <a:cubicBezTo>
                    <a:pt x="3299" y="1702"/>
                    <a:pt x="3299" y="1702"/>
                    <a:pt x="3299" y="1702"/>
                  </a:cubicBezTo>
                  <a:cubicBezTo>
                    <a:pt x="3290" y="1637"/>
                    <a:pt x="3283" y="1555"/>
                    <a:pt x="3283" y="1495"/>
                  </a:cubicBezTo>
                  <a:lnTo>
                    <a:pt x="3283" y="926"/>
                  </a:lnTo>
                  <a:close/>
                  <a:moveTo>
                    <a:pt x="3096" y="1485"/>
                  </a:moveTo>
                  <a:cubicBezTo>
                    <a:pt x="3010" y="1574"/>
                    <a:pt x="2921" y="1597"/>
                    <a:pt x="2826" y="1597"/>
                  </a:cubicBezTo>
                  <a:cubicBezTo>
                    <a:pt x="2749" y="1597"/>
                    <a:pt x="2686" y="1574"/>
                    <a:pt x="2639" y="1537"/>
                  </a:cubicBezTo>
                  <a:cubicBezTo>
                    <a:pt x="2595" y="1495"/>
                    <a:pt x="2567" y="1436"/>
                    <a:pt x="2567" y="1357"/>
                  </a:cubicBezTo>
                  <a:cubicBezTo>
                    <a:pt x="2567" y="1241"/>
                    <a:pt x="2655" y="1178"/>
                    <a:pt x="2765" y="1143"/>
                  </a:cubicBezTo>
                  <a:cubicBezTo>
                    <a:pt x="2875" y="1110"/>
                    <a:pt x="3005" y="1105"/>
                    <a:pt x="3096" y="1105"/>
                  </a:cubicBezTo>
                  <a:lnTo>
                    <a:pt x="3096" y="1485"/>
                  </a:lnTo>
                  <a:close/>
                  <a:moveTo>
                    <a:pt x="4285" y="546"/>
                  </a:moveTo>
                  <a:cubicBezTo>
                    <a:pt x="4215" y="518"/>
                    <a:pt x="4129" y="502"/>
                    <a:pt x="4049" y="502"/>
                  </a:cubicBezTo>
                  <a:cubicBezTo>
                    <a:pt x="3856" y="502"/>
                    <a:pt x="3695" y="567"/>
                    <a:pt x="3593" y="697"/>
                  </a:cubicBezTo>
                  <a:cubicBezTo>
                    <a:pt x="3516" y="798"/>
                    <a:pt x="3471" y="938"/>
                    <a:pt x="3471" y="1119"/>
                  </a:cubicBezTo>
                  <a:cubicBezTo>
                    <a:pt x="3471" y="1322"/>
                    <a:pt x="3523" y="1474"/>
                    <a:pt x="3611" y="1574"/>
                  </a:cubicBezTo>
                  <a:cubicBezTo>
                    <a:pt x="3707" y="1684"/>
                    <a:pt x="3844" y="1737"/>
                    <a:pt x="3994" y="1737"/>
                  </a:cubicBezTo>
                  <a:cubicBezTo>
                    <a:pt x="4119" y="1737"/>
                    <a:pt x="4236" y="1691"/>
                    <a:pt x="4318" y="1618"/>
                  </a:cubicBezTo>
                  <a:cubicBezTo>
                    <a:pt x="4327" y="1702"/>
                    <a:pt x="4327" y="1702"/>
                    <a:pt x="4327" y="1702"/>
                  </a:cubicBezTo>
                  <a:cubicBezTo>
                    <a:pt x="4472" y="1702"/>
                    <a:pt x="4472" y="1702"/>
                    <a:pt x="4472" y="1702"/>
                  </a:cubicBezTo>
                  <a:cubicBezTo>
                    <a:pt x="4472" y="10"/>
                    <a:pt x="4472" y="10"/>
                    <a:pt x="4472" y="10"/>
                  </a:cubicBezTo>
                  <a:cubicBezTo>
                    <a:pt x="4285" y="40"/>
                    <a:pt x="4285" y="40"/>
                    <a:pt x="4285" y="40"/>
                  </a:cubicBezTo>
                  <a:lnTo>
                    <a:pt x="4285" y="546"/>
                  </a:lnTo>
                  <a:close/>
                  <a:moveTo>
                    <a:pt x="4285" y="1469"/>
                  </a:moveTo>
                  <a:cubicBezTo>
                    <a:pt x="4217" y="1537"/>
                    <a:pt x="4126" y="1579"/>
                    <a:pt x="4024" y="1579"/>
                  </a:cubicBezTo>
                  <a:cubicBezTo>
                    <a:pt x="3910" y="1579"/>
                    <a:pt x="3812" y="1537"/>
                    <a:pt x="3746" y="1448"/>
                  </a:cubicBezTo>
                  <a:cubicBezTo>
                    <a:pt x="3693" y="1374"/>
                    <a:pt x="3662" y="1266"/>
                    <a:pt x="3662" y="1124"/>
                  </a:cubicBezTo>
                  <a:cubicBezTo>
                    <a:pt x="3662" y="984"/>
                    <a:pt x="3693" y="879"/>
                    <a:pt x="3744" y="805"/>
                  </a:cubicBezTo>
                  <a:cubicBezTo>
                    <a:pt x="3812" y="707"/>
                    <a:pt x="3919" y="660"/>
                    <a:pt x="4056" y="660"/>
                  </a:cubicBezTo>
                  <a:cubicBezTo>
                    <a:pt x="4138" y="660"/>
                    <a:pt x="4220" y="679"/>
                    <a:pt x="4285" y="711"/>
                  </a:cubicBezTo>
                  <a:lnTo>
                    <a:pt x="4285" y="1469"/>
                  </a:lnTo>
                  <a:close/>
                  <a:moveTo>
                    <a:pt x="5418" y="1371"/>
                  </a:moveTo>
                  <a:cubicBezTo>
                    <a:pt x="5418" y="1497"/>
                    <a:pt x="5367" y="1581"/>
                    <a:pt x="5294" y="1637"/>
                  </a:cubicBezTo>
                  <a:cubicBezTo>
                    <a:pt x="5194" y="1712"/>
                    <a:pt x="5054" y="1737"/>
                    <a:pt x="4940" y="1737"/>
                  </a:cubicBezTo>
                  <a:cubicBezTo>
                    <a:pt x="4786" y="1737"/>
                    <a:pt x="4693" y="1712"/>
                    <a:pt x="4609" y="1679"/>
                  </a:cubicBezTo>
                  <a:cubicBezTo>
                    <a:pt x="4632" y="1527"/>
                    <a:pt x="4632" y="1527"/>
                    <a:pt x="4632" y="1527"/>
                  </a:cubicBezTo>
                  <a:cubicBezTo>
                    <a:pt x="4716" y="1569"/>
                    <a:pt x="4812" y="1593"/>
                    <a:pt x="4931" y="1593"/>
                  </a:cubicBezTo>
                  <a:cubicBezTo>
                    <a:pt x="5015" y="1593"/>
                    <a:pt x="5099" y="1579"/>
                    <a:pt x="5159" y="1537"/>
                  </a:cubicBezTo>
                  <a:cubicBezTo>
                    <a:pt x="5203" y="1504"/>
                    <a:pt x="5234" y="1457"/>
                    <a:pt x="5234" y="1390"/>
                  </a:cubicBezTo>
                  <a:cubicBezTo>
                    <a:pt x="5234" y="1257"/>
                    <a:pt x="5052" y="1215"/>
                    <a:pt x="4893" y="1140"/>
                  </a:cubicBezTo>
                  <a:cubicBezTo>
                    <a:pt x="4758" y="1080"/>
                    <a:pt x="4632" y="1003"/>
                    <a:pt x="4632" y="833"/>
                  </a:cubicBezTo>
                  <a:cubicBezTo>
                    <a:pt x="4632" y="735"/>
                    <a:pt x="4667" y="658"/>
                    <a:pt x="4735" y="599"/>
                  </a:cubicBezTo>
                  <a:cubicBezTo>
                    <a:pt x="4814" y="537"/>
                    <a:pt x="4924" y="504"/>
                    <a:pt x="5059" y="504"/>
                  </a:cubicBezTo>
                  <a:cubicBezTo>
                    <a:pt x="5180" y="504"/>
                    <a:pt x="5280" y="527"/>
                    <a:pt x="5371" y="574"/>
                  </a:cubicBezTo>
                  <a:cubicBezTo>
                    <a:pt x="5348" y="716"/>
                    <a:pt x="5348" y="716"/>
                    <a:pt x="5348" y="716"/>
                  </a:cubicBezTo>
                  <a:cubicBezTo>
                    <a:pt x="5255" y="672"/>
                    <a:pt x="5164" y="651"/>
                    <a:pt x="5066" y="651"/>
                  </a:cubicBezTo>
                  <a:cubicBezTo>
                    <a:pt x="4987" y="651"/>
                    <a:pt x="4921" y="665"/>
                    <a:pt x="4879" y="697"/>
                  </a:cubicBezTo>
                  <a:cubicBezTo>
                    <a:pt x="4837" y="728"/>
                    <a:pt x="4816" y="772"/>
                    <a:pt x="4816" y="826"/>
                  </a:cubicBezTo>
                  <a:cubicBezTo>
                    <a:pt x="4816" y="963"/>
                    <a:pt x="5003" y="1000"/>
                    <a:pt x="5169" y="1075"/>
                  </a:cubicBezTo>
                  <a:cubicBezTo>
                    <a:pt x="5299" y="1133"/>
                    <a:pt x="5418" y="1210"/>
                    <a:pt x="5418" y="1371"/>
                  </a:cubicBezTo>
                  <a:close/>
                </a:path>
              </a:pathLst>
            </a:custGeom>
            <a:solidFill>
              <a:srgbClr val="7172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7525" y="1358724"/>
            <a:ext cx="8244000" cy="71057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8475" y="2268369"/>
            <a:ext cx="8244000" cy="363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</a:p>
          <a:p>
            <a:pPr lvl="5"/>
            <a:r>
              <a:rPr lang="nl-NL" noProof="1" smtClean="0"/>
              <a:t>Zesde niveau</a:t>
            </a:r>
          </a:p>
          <a:p>
            <a:pPr lvl="6"/>
            <a:r>
              <a:rPr lang="nl-NL" noProof="1" smtClean="0"/>
              <a:t>Zevende niveau</a:t>
            </a:r>
          </a:p>
          <a:p>
            <a:pPr lvl="7"/>
            <a:r>
              <a:rPr lang="nl-NL" noProof="1" smtClean="0"/>
              <a:t>Achtste niveau</a:t>
            </a:r>
          </a:p>
          <a:p>
            <a:pPr lvl="8"/>
            <a:r>
              <a:rPr lang="nl-NL" noProof="1" smtClean="0"/>
              <a:t>Negende niveau</a:t>
            </a:r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77525" y="6337300"/>
            <a:ext cx="3960000" cy="3651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5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660191" y="6337300"/>
            <a:ext cx="2133600" cy="3651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6" r:id="rId3"/>
    <p:sldLayoutId id="2147483720" r:id="rId4"/>
    <p:sldLayoutId id="2147483727" r:id="rId5"/>
    <p:sldLayoutId id="2147483728" r:id="rId6"/>
    <p:sldLayoutId id="2147483722" r:id="rId7"/>
    <p:sldLayoutId id="214748372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500" b="0" kern="1200">
          <a:solidFill>
            <a:schemeClr val="accent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spcBef>
          <a:spcPts val="0"/>
        </a:spcBef>
        <a:buClr>
          <a:schemeClr val="accent1"/>
        </a:buClr>
        <a:buFont typeface="Calibri" panose="020F0502020204030204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0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270000" algn="l" defTabSz="914400" rtl="0" eaLnBrk="1" latinLnBrk="0" hangingPunct="1">
        <a:spcBef>
          <a:spcPts val="0"/>
        </a:spcBef>
        <a:buClr>
          <a:schemeClr val="accent1"/>
        </a:buClr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810000" indent="-270000" algn="l" defTabSz="914400" rtl="0" eaLnBrk="1" latinLnBrk="0" hangingPunct="1">
        <a:spcBef>
          <a:spcPts val="0"/>
        </a:spcBef>
        <a:buClr>
          <a:schemeClr val="accent1"/>
        </a:buClr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1000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1000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Mogelijkheden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ergotherapie</a:t>
            </a:r>
            <a:r>
              <a:rPr lang="en-US" dirty="0" smtClean="0"/>
              <a:t>  op </a:t>
            </a:r>
            <a:r>
              <a:rPr lang="en-US" dirty="0" err="1" smtClean="0"/>
              <a:t>gebied</a:t>
            </a:r>
            <a:r>
              <a:rPr lang="en-US" dirty="0" smtClean="0"/>
              <a:t> van EHealth </a:t>
            </a:r>
          </a:p>
          <a:p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cliënten</a:t>
            </a:r>
            <a:r>
              <a:rPr lang="en-US" dirty="0" smtClean="0"/>
              <a:t> met </a:t>
            </a:r>
            <a:r>
              <a:rPr lang="en-US" dirty="0" err="1" smtClean="0"/>
              <a:t>psychische</a:t>
            </a:r>
            <a:r>
              <a:rPr lang="en-US" dirty="0" smtClean="0"/>
              <a:t> </a:t>
            </a:r>
            <a:r>
              <a:rPr lang="en-US" dirty="0" err="1" smtClean="0"/>
              <a:t>problematiek</a:t>
            </a:r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februari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Ada Frans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5525" y="2128376"/>
            <a:ext cx="8244000" cy="710570"/>
          </a:xfrm>
        </p:spPr>
        <p:txBody>
          <a:bodyPr/>
          <a:lstStyle/>
          <a:p>
            <a:r>
              <a:rPr lang="nl-NL" sz="4000" dirty="0" smtClean="0"/>
              <a:t>1. Plaats- en tijdonafhankelijk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5525" y="4005064"/>
            <a:ext cx="8244000" cy="3636000"/>
          </a:xfrm>
        </p:spPr>
        <p:txBody>
          <a:bodyPr/>
          <a:lstStyle/>
          <a:p>
            <a:r>
              <a:rPr lang="nl-NL" sz="2800" dirty="0" smtClean="0"/>
              <a:t>Overal en altijd, mits computer en internet.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10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01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662" y="1772816"/>
            <a:ext cx="8244000" cy="710570"/>
          </a:xfrm>
        </p:spPr>
        <p:txBody>
          <a:bodyPr/>
          <a:lstStyle/>
          <a:p>
            <a:r>
              <a:rPr lang="nl-NL" sz="4000" dirty="0" smtClean="0"/>
              <a:t>2. Een aaneenschakeling van contacten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356991"/>
            <a:ext cx="8244000" cy="2547377"/>
          </a:xfrm>
        </p:spPr>
        <p:txBody>
          <a:bodyPr/>
          <a:lstStyle/>
          <a:p>
            <a:r>
              <a:rPr lang="nl-NL" sz="2800" dirty="0" smtClean="0"/>
              <a:t>Ontbreken van reistijd</a:t>
            </a:r>
          </a:p>
          <a:p>
            <a:endParaRPr lang="nl-NL" sz="2800" dirty="0"/>
          </a:p>
          <a:p>
            <a:r>
              <a:rPr lang="nl-NL" sz="2800" dirty="0" smtClean="0"/>
              <a:t>Kort en krachtig reageren, kost minder tijd</a:t>
            </a:r>
          </a:p>
          <a:p>
            <a:endParaRPr lang="nl-NL" sz="2800" dirty="0"/>
          </a:p>
          <a:p>
            <a:r>
              <a:rPr lang="nl-NL" sz="2800" dirty="0" smtClean="0"/>
              <a:t>Verveelvoudigen contact momenten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11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655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525" y="1700808"/>
            <a:ext cx="8244000" cy="710570"/>
          </a:xfrm>
        </p:spPr>
        <p:txBody>
          <a:bodyPr/>
          <a:lstStyle/>
          <a:p>
            <a:r>
              <a:rPr lang="nl-NL" sz="4000" dirty="0" smtClean="0"/>
              <a:t>3. Kleine actiestappen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428999"/>
            <a:ext cx="8244000" cy="2475369"/>
          </a:xfrm>
        </p:spPr>
        <p:txBody>
          <a:bodyPr/>
          <a:lstStyle/>
          <a:p>
            <a:r>
              <a:rPr lang="nl-NL" sz="2800" dirty="0" smtClean="0"/>
              <a:t>Opgedeeld, meer contactmomenten en kleinere stappen</a:t>
            </a:r>
          </a:p>
          <a:p>
            <a:endParaRPr lang="nl-NL" sz="2800" dirty="0"/>
          </a:p>
          <a:p>
            <a:r>
              <a:rPr lang="nl-NL" sz="2800" dirty="0" smtClean="0"/>
              <a:t>Toename succeservaringen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12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553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772816"/>
            <a:ext cx="8244000" cy="710570"/>
          </a:xfrm>
        </p:spPr>
        <p:txBody>
          <a:bodyPr/>
          <a:lstStyle/>
          <a:p>
            <a:r>
              <a:rPr lang="nl-NL" sz="4000" dirty="0" smtClean="0"/>
              <a:t>4. Op basis van ervaringsleren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662" y="3356992"/>
            <a:ext cx="8244000" cy="2619385"/>
          </a:xfrm>
        </p:spPr>
        <p:txBody>
          <a:bodyPr/>
          <a:lstStyle/>
          <a:p>
            <a:r>
              <a:rPr lang="nl-NL" sz="2800" dirty="0" smtClean="0"/>
              <a:t>In de relevante omgeving van de coachée.</a:t>
            </a:r>
          </a:p>
          <a:p>
            <a:endParaRPr lang="nl-NL" sz="2800" dirty="0"/>
          </a:p>
          <a:p>
            <a:r>
              <a:rPr lang="nl-NL" sz="2800" dirty="0" smtClean="0"/>
              <a:t>In ‘het echte leven’.</a:t>
            </a:r>
          </a:p>
          <a:p>
            <a:endParaRPr lang="nl-NL" sz="2800" dirty="0"/>
          </a:p>
          <a:p>
            <a:r>
              <a:rPr lang="nl-NL" sz="2800" dirty="0" smtClean="0"/>
              <a:t>On the job.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13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266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700808"/>
            <a:ext cx="8244000" cy="710570"/>
          </a:xfrm>
        </p:spPr>
        <p:txBody>
          <a:bodyPr/>
          <a:lstStyle/>
          <a:p>
            <a:r>
              <a:rPr lang="nl-NL" sz="4000" dirty="0" smtClean="0"/>
              <a:t>5. Hoge mate van betrokkenheid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140967"/>
            <a:ext cx="8244000" cy="2763401"/>
          </a:xfrm>
        </p:spPr>
        <p:txBody>
          <a:bodyPr/>
          <a:lstStyle/>
          <a:p>
            <a:r>
              <a:rPr lang="nl-NL" sz="2800" dirty="0" smtClean="0"/>
              <a:t>Frequent contact.</a:t>
            </a:r>
          </a:p>
          <a:p>
            <a:endParaRPr lang="nl-NL" sz="2800" dirty="0"/>
          </a:p>
          <a:p>
            <a:r>
              <a:rPr lang="nl-NL" sz="2800" dirty="0" smtClean="0"/>
              <a:t>Toename van succeservaringen.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14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929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772816"/>
            <a:ext cx="8244000" cy="710570"/>
          </a:xfrm>
        </p:spPr>
        <p:txBody>
          <a:bodyPr/>
          <a:lstStyle/>
          <a:p>
            <a:r>
              <a:rPr lang="nl-NL" sz="4000" dirty="0" smtClean="0"/>
              <a:t>6. Sneller tot de kern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284983"/>
            <a:ext cx="8244000" cy="2619385"/>
          </a:xfrm>
        </p:spPr>
        <p:txBody>
          <a:bodyPr/>
          <a:lstStyle/>
          <a:p>
            <a:r>
              <a:rPr lang="nl-NL" sz="2800" dirty="0" smtClean="0"/>
              <a:t>Achterwege blijven van ‘social talk’.</a:t>
            </a:r>
          </a:p>
          <a:p>
            <a:endParaRPr lang="nl-NL" sz="2800" dirty="0"/>
          </a:p>
          <a:p>
            <a:r>
              <a:rPr lang="nl-NL" sz="2800" dirty="0" smtClean="0"/>
              <a:t>Minder sociaal wenselijk gedrag.</a:t>
            </a:r>
          </a:p>
          <a:p>
            <a:endParaRPr lang="nl-NL" sz="2800" dirty="0"/>
          </a:p>
          <a:p>
            <a:r>
              <a:rPr lang="nl-NL" sz="2800" dirty="0" smtClean="0"/>
              <a:t>Focus op de inhoud.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15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59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772816"/>
            <a:ext cx="8244000" cy="710570"/>
          </a:xfrm>
        </p:spPr>
        <p:txBody>
          <a:bodyPr/>
          <a:lstStyle/>
          <a:p>
            <a:r>
              <a:rPr lang="nl-NL" sz="4000" dirty="0" smtClean="0"/>
              <a:t>7. Beter bij de les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428999"/>
            <a:ext cx="8244000" cy="2475369"/>
          </a:xfrm>
        </p:spPr>
        <p:txBody>
          <a:bodyPr/>
          <a:lstStyle/>
          <a:p>
            <a:r>
              <a:rPr lang="nl-NL" sz="2800" dirty="0" smtClean="0"/>
              <a:t>Hoog concentratie niveau door wijze van communiceren.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16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4926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8. Ruggespraakmogelijkheden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2924943"/>
            <a:ext cx="8244000" cy="2979425"/>
          </a:xfrm>
        </p:spPr>
        <p:txBody>
          <a:bodyPr/>
          <a:lstStyle/>
          <a:p>
            <a:r>
              <a:rPr lang="nl-NL" sz="2800" dirty="0" smtClean="0"/>
              <a:t>Overleg met derden is mogelijk.</a:t>
            </a:r>
          </a:p>
          <a:p>
            <a:endParaRPr lang="nl-NL" sz="2800" dirty="0"/>
          </a:p>
          <a:p>
            <a:r>
              <a:rPr lang="nl-NL" sz="2800" dirty="0" smtClean="0"/>
              <a:t>Verstoort het proces niet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17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243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700808"/>
            <a:ext cx="8244000" cy="710570"/>
          </a:xfrm>
        </p:spPr>
        <p:txBody>
          <a:bodyPr/>
          <a:lstStyle/>
          <a:p>
            <a:r>
              <a:rPr lang="nl-NL" sz="4000" dirty="0" smtClean="0"/>
              <a:t>9. Het staat zwart op wit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212975"/>
            <a:ext cx="8244000" cy="2691393"/>
          </a:xfrm>
        </p:spPr>
        <p:txBody>
          <a:bodyPr/>
          <a:lstStyle/>
          <a:p>
            <a:r>
              <a:rPr lang="nl-NL" sz="2800" dirty="0" smtClean="0"/>
              <a:t>Woorden blijven, zijn vastgelegd en na te lezen.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18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3164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844824"/>
            <a:ext cx="8244000" cy="710570"/>
          </a:xfrm>
        </p:spPr>
        <p:txBody>
          <a:bodyPr/>
          <a:lstStyle/>
          <a:p>
            <a:r>
              <a:rPr lang="nl-NL" sz="4000" dirty="0" smtClean="0"/>
              <a:t>10. Structureren en motiveren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212975"/>
            <a:ext cx="8244000" cy="2691393"/>
          </a:xfrm>
        </p:spPr>
        <p:txBody>
          <a:bodyPr/>
          <a:lstStyle/>
          <a:p>
            <a:r>
              <a:rPr lang="nl-NL" sz="2800" dirty="0" smtClean="0"/>
              <a:t>Schrijven geeft automatische ordening en structurering van gedachten.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19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204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Vormen van </a:t>
            </a:r>
            <a:r>
              <a:rPr lang="nl-NL" sz="4000" dirty="0" err="1" smtClean="0"/>
              <a:t>E-Health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2133600"/>
            <a:ext cx="8244000" cy="3770769"/>
          </a:xfrm>
        </p:spPr>
        <p:txBody>
          <a:bodyPr/>
          <a:lstStyle/>
          <a:p>
            <a:r>
              <a:rPr lang="nl-NL" sz="2800" dirty="0" err="1" smtClean="0"/>
              <a:t>E-learning</a:t>
            </a:r>
            <a:endParaRPr lang="nl-NL" sz="2800" dirty="0" smtClean="0"/>
          </a:p>
          <a:p>
            <a:r>
              <a:rPr lang="nl-NL" sz="2800" dirty="0" smtClean="0"/>
              <a:t>               • Aanbod gestuurd</a:t>
            </a:r>
          </a:p>
          <a:p>
            <a:r>
              <a:rPr lang="nl-NL" sz="2800" dirty="0" smtClean="0"/>
              <a:t>               • Modulair</a:t>
            </a:r>
          </a:p>
          <a:p>
            <a:r>
              <a:rPr lang="nl-NL" sz="2800" dirty="0" err="1" smtClean="0"/>
              <a:t>E-therapie</a:t>
            </a:r>
            <a:endParaRPr lang="nl-NL" sz="2800" dirty="0" smtClean="0"/>
          </a:p>
          <a:p>
            <a:r>
              <a:rPr lang="nl-NL" sz="2800" dirty="0" smtClean="0"/>
              <a:t>               • Zelfhulpprogramma’s</a:t>
            </a:r>
          </a:p>
          <a:p>
            <a:r>
              <a:rPr lang="nl-NL" sz="2800" dirty="0" smtClean="0"/>
              <a:t>               • Protocollair</a:t>
            </a:r>
          </a:p>
          <a:p>
            <a:r>
              <a:rPr lang="nl-NL" sz="2800" dirty="0" err="1" smtClean="0"/>
              <a:t>E-coaching</a:t>
            </a:r>
            <a:endParaRPr lang="nl-NL" sz="2800" dirty="0" smtClean="0"/>
          </a:p>
          <a:p>
            <a:r>
              <a:rPr lang="nl-NL" sz="2800" dirty="0" smtClean="0"/>
              <a:t>               • Vraag gestuurd</a:t>
            </a:r>
          </a:p>
          <a:p>
            <a:r>
              <a:rPr lang="nl-NL" sz="2800" dirty="0" smtClean="0"/>
              <a:t>               • Dialoog staat centraal   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91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772816"/>
            <a:ext cx="8244000" cy="710570"/>
          </a:xfrm>
        </p:spPr>
        <p:txBody>
          <a:bodyPr/>
          <a:lstStyle/>
          <a:p>
            <a:r>
              <a:rPr lang="nl-NL" sz="4000" dirty="0" smtClean="0"/>
              <a:t>11. Spiegelende functie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140967"/>
            <a:ext cx="8244000" cy="2763401"/>
          </a:xfrm>
        </p:spPr>
        <p:txBody>
          <a:bodyPr/>
          <a:lstStyle/>
          <a:p>
            <a:r>
              <a:rPr lang="nl-NL" sz="2800" dirty="0" smtClean="0"/>
              <a:t>Het geschrevene is direct leesbaar.</a:t>
            </a:r>
          </a:p>
          <a:p>
            <a:endParaRPr lang="nl-NL" sz="2800" dirty="0"/>
          </a:p>
          <a:p>
            <a:r>
              <a:rPr lang="nl-NL" sz="2800" dirty="0" smtClean="0"/>
              <a:t>Dezelfde tekst kan herhaald gebruikt of gelezen worden.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20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2315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772816"/>
            <a:ext cx="8244000" cy="710570"/>
          </a:xfrm>
        </p:spPr>
        <p:txBody>
          <a:bodyPr/>
          <a:lstStyle/>
          <a:p>
            <a:r>
              <a:rPr lang="nl-NL" sz="4000" dirty="0" smtClean="0"/>
              <a:t>12. Snel toegang tot emoties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284983"/>
            <a:ext cx="8244000" cy="2619385"/>
          </a:xfrm>
        </p:spPr>
        <p:txBody>
          <a:bodyPr/>
          <a:lstStyle/>
          <a:p>
            <a:r>
              <a:rPr lang="nl-NL" sz="2800" dirty="0" smtClean="0"/>
              <a:t>Schrijfproces activeert het emotiesysteem.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21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1052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454431"/>
            <a:ext cx="8244000" cy="710570"/>
          </a:xfrm>
        </p:spPr>
        <p:txBody>
          <a:bodyPr/>
          <a:lstStyle/>
          <a:p>
            <a:r>
              <a:rPr lang="nl-NL" sz="4000" dirty="0" smtClean="0"/>
              <a:t>13. Individuele controle over het proces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2564904"/>
            <a:ext cx="8244000" cy="3339465"/>
          </a:xfrm>
        </p:spPr>
        <p:txBody>
          <a:bodyPr/>
          <a:lstStyle/>
          <a:p>
            <a:r>
              <a:rPr lang="nl-NL" sz="2800" dirty="0" smtClean="0"/>
              <a:t>Eigen keuze voor tijd, moment en plaats van communiceren.</a:t>
            </a:r>
          </a:p>
          <a:p>
            <a:endParaRPr lang="nl-NL" sz="2800" dirty="0"/>
          </a:p>
          <a:p>
            <a:r>
              <a:rPr lang="nl-NL" sz="2800" dirty="0" smtClean="0"/>
              <a:t>Eigen keuze waar wel of niet op in te gaan.</a:t>
            </a:r>
          </a:p>
          <a:p>
            <a:endParaRPr lang="nl-NL" sz="2800" dirty="0"/>
          </a:p>
          <a:p>
            <a:r>
              <a:rPr lang="nl-NL" sz="2800" dirty="0" smtClean="0"/>
              <a:t>Eigen tempo bepalen.</a:t>
            </a:r>
          </a:p>
          <a:p>
            <a:endParaRPr lang="nl-NL" sz="2800" dirty="0"/>
          </a:p>
          <a:p>
            <a:r>
              <a:rPr lang="nl-NL" sz="2800" dirty="0" smtClean="0"/>
              <a:t>Eigen mate van betrokkenheid/actief ermee bezig zijn.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22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2386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525" y="1700808"/>
            <a:ext cx="8244000" cy="710570"/>
          </a:xfrm>
        </p:spPr>
        <p:txBody>
          <a:bodyPr/>
          <a:lstStyle/>
          <a:p>
            <a:r>
              <a:rPr lang="nl-NL" sz="4000" dirty="0" smtClean="0"/>
              <a:t>14. Blijvende positieve bekrachtiging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140967"/>
            <a:ext cx="8244000" cy="2763401"/>
          </a:xfrm>
        </p:spPr>
        <p:txBody>
          <a:bodyPr/>
          <a:lstStyle/>
          <a:p>
            <a:r>
              <a:rPr lang="nl-NL" sz="2800" dirty="0" smtClean="0"/>
              <a:t>Positieve teksten blijven bewaard.</a:t>
            </a:r>
          </a:p>
          <a:p>
            <a:endParaRPr lang="nl-NL" sz="2800" dirty="0"/>
          </a:p>
          <a:p>
            <a:r>
              <a:rPr lang="nl-NL" sz="2800" dirty="0" smtClean="0"/>
              <a:t>Herlezen van teksten.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23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8726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528" y="1700808"/>
            <a:ext cx="8244000" cy="710570"/>
          </a:xfrm>
        </p:spPr>
        <p:txBody>
          <a:bodyPr/>
          <a:lstStyle/>
          <a:p>
            <a:r>
              <a:rPr lang="nl-NL" sz="4000" dirty="0" smtClean="0"/>
              <a:t>15. Terugvalpreventie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212975"/>
            <a:ext cx="8244000" cy="2691393"/>
          </a:xfrm>
        </p:spPr>
        <p:txBody>
          <a:bodyPr/>
          <a:lstStyle/>
          <a:p>
            <a:r>
              <a:rPr lang="nl-NL" sz="2800" dirty="0" smtClean="0"/>
              <a:t>Afgesloten trajecten kunnen keer op keer bekeken worden.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24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166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1436" y="1772816"/>
            <a:ext cx="8244000" cy="710570"/>
          </a:xfrm>
        </p:spPr>
        <p:txBody>
          <a:bodyPr/>
          <a:lstStyle/>
          <a:p>
            <a:r>
              <a:rPr lang="nl-NL" sz="4000" dirty="0" smtClean="0"/>
              <a:t>De drie pijlers van mail coaching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140967"/>
            <a:ext cx="8244000" cy="276340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2800" dirty="0" smtClean="0"/>
              <a:t>Asynchroniciteit.</a:t>
            </a:r>
          </a:p>
          <a:p>
            <a:pPr marL="342900" indent="-342900">
              <a:buAutoNum type="arabicPeriod"/>
            </a:pPr>
            <a:endParaRPr lang="nl-NL" sz="2800" dirty="0"/>
          </a:p>
          <a:p>
            <a:pPr marL="342900" indent="-342900">
              <a:buAutoNum type="arabicPeriod"/>
            </a:pPr>
            <a:r>
              <a:rPr lang="nl-NL" sz="2800" dirty="0" smtClean="0"/>
              <a:t>Sociale anonimiteit.</a:t>
            </a:r>
          </a:p>
          <a:p>
            <a:pPr marL="342900" indent="-342900">
              <a:buAutoNum type="arabicPeriod"/>
            </a:pPr>
            <a:endParaRPr lang="nl-NL" sz="2800" dirty="0"/>
          </a:p>
          <a:p>
            <a:pPr marL="342900" indent="-342900">
              <a:buAutoNum type="arabicPeriod"/>
            </a:pPr>
            <a:r>
              <a:rPr lang="nl-NL" sz="2800" dirty="0" smtClean="0"/>
              <a:t>Schrijven.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25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4278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44000" cy="710570"/>
          </a:xfrm>
        </p:spPr>
        <p:txBody>
          <a:bodyPr/>
          <a:lstStyle/>
          <a:p>
            <a:r>
              <a:rPr lang="nl-NL" sz="4000" dirty="0" smtClean="0"/>
              <a:t>Psychologische functies van sociale anonimiteit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3140967"/>
            <a:ext cx="8244000" cy="276340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2800" dirty="0" smtClean="0"/>
              <a:t>Herstel (recovery).</a:t>
            </a:r>
          </a:p>
          <a:p>
            <a:pPr marL="342900" indent="-342900">
              <a:buAutoNum type="arabicPeriod"/>
            </a:pPr>
            <a:endParaRPr lang="nl-NL" sz="2800" dirty="0"/>
          </a:p>
          <a:p>
            <a:pPr marL="342900" indent="-342900">
              <a:buAutoNum type="arabicPeriod"/>
            </a:pPr>
            <a:r>
              <a:rPr lang="nl-NL" sz="2800" dirty="0" smtClean="0"/>
              <a:t>Disclosure.</a:t>
            </a:r>
          </a:p>
          <a:p>
            <a:pPr marL="342900" indent="-342900">
              <a:buAutoNum type="arabicPeriod"/>
            </a:pPr>
            <a:endParaRPr lang="nl-NL" sz="2800" dirty="0"/>
          </a:p>
          <a:p>
            <a:pPr marL="342900" indent="-342900">
              <a:buAutoNum type="arabicPeriod"/>
            </a:pPr>
            <a:r>
              <a:rPr lang="nl-NL" sz="2800" dirty="0"/>
              <a:t>A</a:t>
            </a:r>
            <a:r>
              <a:rPr lang="nl-NL" sz="2800" dirty="0" smtClean="0"/>
              <a:t>utonomie.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26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9628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Video </a:t>
            </a:r>
            <a:r>
              <a:rPr lang="nl-NL" sz="4000" dirty="0" err="1" smtClean="0"/>
              <a:t>Karify</a:t>
            </a:r>
            <a:endParaRPr lang="nl-NL" sz="40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27</a:t>
            </a:fld>
            <a:endParaRPr lang="nl-NL" noProof="1"/>
          </a:p>
        </p:txBody>
      </p:sp>
      <p:sp>
        <p:nvSpPr>
          <p:cNvPr id="5" name="Rechthoek 4"/>
          <p:cNvSpPr/>
          <p:nvPr/>
        </p:nvSpPr>
        <p:spPr>
          <a:xfrm>
            <a:off x="477525" y="3244334"/>
            <a:ext cx="5650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https://youtu.be/89ZZJq_0nuQ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8413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E-coachen met </a:t>
            </a:r>
            <a:r>
              <a:rPr lang="nl-NL" sz="4000" dirty="0" err="1" smtClean="0"/>
              <a:t>Pluform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https</a:t>
            </a:r>
            <a:r>
              <a:rPr lang="nl-NL" dirty="0"/>
              <a:t>://youtu.be/kywmpxtV-uQ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28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793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3</a:t>
            </a:fld>
            <a:endParaRPr lang="nl-NL" noProof="1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-36560" t="-4167" r="-93929" b="-52799"/>
          <a:stretch/>
        </p:blipFill>
        <p:spPr>
          <a:xfrm>
            <a:off x="-2808984" y="1358724"/>
            <a:ext cx="19294503" cy="678180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053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Definitie</a:t>
            </a:r>
            <a:r>
              <a:rPr lang="en-GB" dirty="0" smtClean="0"/>
              <a:t> van e-coaching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Een niet-hiërarchische ontwikkelings-partnerschap waarbij het leer- en reflectieproces</a:t>
            </a:r>
            <a:endParaRPr lang="nl-NL" dirty="0">
              <a:solidFill>
                <a:srgbClr val="1C1B0D"/>
              </a:solidFill>
              <a:latin typeface="Calibri" panose="020F0502020204030204" pitchFamily="34" charset="0"/>
            </a:endParaRPr>
          </a:p>
          <a:p>
            <a:r>
              <a:rPr lang="nl-NL" dirty="0">
                <a:solidFill>
                  <a:srgbClr val="1C1B0D"/>
                </a:solidFill>
                <a:latin typeface="Calibri" panose="020F0502020204030204" pitchFamily="34" charset="0"/>
              </a:rPr>
              <a:t>z</a:t>
            </a:r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owel analoog als digitaal plaatsvindt en waarbij sprake is van fysieke afstand in de communicatie</a:t>
            </a:r>
            <a:endParaRPr lang="nl-NL" dirty="0">
              <a:solidFill>
                <a:srgbClr val="1C1B0D"/>
              </a:solidFill>
              <a:latin typeface="Calibri" panose="020F0502020204030204" pitchFamily="34" charset="0"/>
            </a:endParaRPr>
          </a:p>
          <a:p>
            <a:r>
              <a:rPr lang="nl-NL" dirty="0">
                <a:solidFill>
                  <a:srgbClr val="1C1B0D"/>
                </a:solidFill>
                <a:latin typeface="Calibri" panose="020F0502020204030204" pitchFamily="34" charset="0"/>
              </a:rPr>
              <a:t>(</a:t>
            </a:r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Ribbers &amp; </a:t>
            </a:r>
            <a:r>
              <a:rPr lang="nl-NL" dirty="0" err="1" smtClean="0">
                <a:solidFill>
                  <a:srgbClr val="1C1B0D"/>
                </a:solidFill>
                <a:latin typeface="Calibri" panose="020F0502020204030204" pitchFamily="34" charset="0"/>
              </a:rPr>
              <a:t>Waringa</a:t>
            </a:r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, 2011)</a:t>
            </a:r>
          </a:p>
          <a:p>
            <a:endParaRPr lang="nl-NL" dirty="0">
              <a:solidFill>
                <a:srgbClr val="1C1B0D"/>
              </a:solidFill>
              <a:latin typeface="Calibri" panose="020F0502020204030204" pitchFamily="34" charset="0"/>
            </a:endParaRPr>
          </a:p>
          <a:p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Er is sprake van coaching</a:t>
            </a:r>
            <a:r>
              <a:rPr lang="nl-NL" dirty="0">
                <a:solidFill>
                  <a:srgbClr val="1C1B0D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Kenmerkend is het </a:t>
            </a:r>
            <a:r>
              <a:rPr lang="nl-NL" b="1" dirty="0" smtClean="0">
                <a:solidFill>
                  <a:srgbClr val="1C1B0D"/>
                </a:solidFill>
                <a:latin typeface="Calibri-Bold"/>
              </a:rPr>
              <a:t>ontbreken van een hiërarchische en adviserende relatie</a:t>
            </a:r>
            <a:r>
              <a:rPr lang="nl-NL" dirty="0">
                <a:solidFill>
                  <a:srgbClr val="1C1B0D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Waardoor deze vorm zich inhoudelijk onderscheidt van e-</a:t>
            </a:r>
            <a:r>
              <a:rPr lang="nl-NL" dirty="0" err="1" smtClean="0">
                <a:solidFill>
                  <a:srgbClr val="1C1B0D"/>
                </a:solidFill>
                <a:latin typeface="Calibri" panose="020F0502020204030204" pitchFamily="34" charset="0"/>
              </a:rPr>
              <a:t>learning</a:t>
            </a:r>
            <a:r>
              <a:rPr lang="nl-NL" dirty="0" smtClean="0">
                <a:solidFill>
                  <a:srgbClr val="1C1B0D"/>
                </a:solidFill>
                <a:latin typeface="Calibri" panose="020F0502020204030204" pitchFamily="34" charset="0"/>
              </a:rPr>
              <a:t> en e-therapie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4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1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Uitdagingen van e-coachen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2133600"/>
            <a:ext cx="8244000" cy="3770769"/>
          </a:xfrm>
        </p:spPr>
        <p:txBody>
          <a:bodyPr/>
          <a:lstStyle/>
          <a:p>
            <a:r>
              <a:rPr lang="nl-NL" sz="2800" dirty="0"/>
              <a:t>• </a:t>
            </a:r>
            <a:r>
              <a:rPr lang="nl-NL" sz="2800" dirty="0" smtClean="0"/>
              <a:t>Duurzame gedragsverandering realiseren</a:t>
            </a:r>
          </a:p>
          <a:p>
            <a:endParaRPr lang="nl-NL" sz="2800" dirty="0"/>
          </a:p>
          <a:p>
            <a:r>
              <a:rPr lang="nl-NL" sz="2800" dirty="0" smtClean="0"/>
              <a:t>• E-coachen vraagt andere vaardigheden en attitude dan   </a:t>
            </a:r>
          </a:p>
          <a:p>
            <a:r>
              <a:rPr lang="nl-NL" sz="2800" dirty="0" smtClean="0"/>
              <a:t>   F2F coachen:</a:t>
            </a:r>
          </a:p>
          <a:p>
            <a:r>
              <a:rPr lang="nl-NL" sz="2800" dirty="0" smtClean="0"/>
              <a:t>   • Ontbreken non-verbale communicatie</a:t>
            </a:r>
            <a:endParaRPr lang="nl-NL" sz="2800" dirty="0"/>
          </a:p>
          <a:p>
            <a:r>
              <a:rPr lang="nl-NL" sz="2800" dirty="0" smtClean="0"/>
              <a:t>   • Taalvaardigheid van coach en </a:t>
            </a:r>
            <a:r>
              <a:rPr lang="nl-NL" sz="2800" dirty="0" err="1" smtClean="0"/>
              <a:t>coachee</a:t>
            </a:r>
            <a:endParaRPr lang="nl-NL" sz="2800" dirty="0"/>
          </a:p>
          <a:p>
            <a:r>
              <a:rPr lang="nl-NL" sz="2800" dirty="0" smtClean="0"/>
              <a:t>   • Afhankelijkheid van techniek</a:t>
            </a:r>
            <a:endParaRPr lang="nl-NL" sz="2800" dirty="0"/>
          </a:p>
          <a:p>
            <a:r>
              <a:rPr lang="nl-NL" sz="2800" dirty="0" smtClean="0"/>
              <a:t>   • Vertraagde reactietijd: managen van verwachtingen</a:t>
            </a:r>
            <a:endParaRPr lang="nl-NL" sz="2800" dirty="0"/>
          </a:p>
          <a:p>
            <a:r>
              <a:rPr lang="nl-NL" sz="2800" dirty="0" smtClean="0"/>
              <a:t>   • Coachinterventies vertalen naar e-coachen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5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6389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err="1" smtClean="0"/>
              <a:t>E-coachen</a:t>
            </a:r>
            <a:r>
              <a:rPr lang="nl-NL" sz="4000" b="1" dirty="0" smtClean="0"/>
              <a:t> = </a:t>
            </a:r>
            <a:r>
              <a:rPr lang="nl-NL" sz="4000" b="1" dirty="0" err="1" smtClean="0"/>
              <a:t>e-communiceren</a:t>
            </a:r>
            <a:r>
              <a:rPr lang="nl-NL" sz="4000" b="1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Taal staat centraal </a:t>
            </a:r>
          </a:p>
          <a:p>
            <a:r>
              <a:rPr lang="nl-NL" sz="2800" u="sng" dirty="0" smtClean="0"/>
              <a:t>http://</a:t>
            </a:r>
            <a:r>
              <a:rPr lang="nl-NL" sz="2800" u="sng" dirty="0" err="1" smtClean="0"/>
              <a:t>www.youtube.com</a:t>
            </a:r>
            <a:r>
              <a:rPr lang="nl-NL" sz="2800" u="sng" dirty="0" smtClean="0"/>
              <a:t>/</a:t>
            </a:r>
            <a:r>
              <a:rPr lang="nl-NL" sz="2800" u="sng" dirty="0" err="1" smtClean="0"/>
              <a:t>watch</a:t>
            </a:r>
            <a:r>
              <a:rPr lang="nl-NL" sz="2800" u="sng" dirty="0" smtClean="0"/>
              <a:t>?</a:t>
            </a:r>
            <a:r>
              <a:rPr lang="nl-NL" sz="2800" u="sng" dirty="0" err="1" smtClean="0"/>
              <a:t>v</a:t>
            </a:r>
            <a:r>
              <a:rPr lang="nl-NL" sz="2800" u="sng" dirty="0" smtClean="0"/>
              <a:t>=Hzgzim5m7oU</a:t>
            </a:r>
            <a:r>
              <a:rPr lang="nl-NL" sz="2800" dirty="0" smtClean="0"/>
              <a:t> </a:t>
            </a:r>
            <a:br>
              <a:rPr lang="nl-NL" sz="2800" dirty="0" smtClean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Tekstanalyse Exact formuleren </a:t>
            </a:r>
          </a:p>
          <a:p>
            <a:r>
              <a:rPr lang="nl-NL" sz="2800" dirty="0" smtClean="0"/>
              <a:t>Relatie coach en </a:t>
            </a:r>
            <a:r>
              <a:rPr lang="nl-NL" sz="2800" dirty="0" err="1" smtClean="0"/>
              <a:t>coachée</a:t>
            </a:r>
            <a:r>
              <a:rPr lang="nl-NL" sz="2800" dirty="0" smtClean="0"/>
              <a:t> </a:t>
            </a:r>
            <a:br>
              <a:rPr lang="nl-NL" sz="2800" dirty="0" smtClean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Methodiek voor </a:t>
            </a:r>
            <a:r>
              <a:rPr lang="nl-NL" sz="2800" dirty="0" err="1" smtClean="0"/>
              <a:t>e-communiceren</a:t>
            </a:r>
            <a:r>
              <a:rPr lang="nl-NL" sz="2800" dirty="0" smtClean="0"/>
              <a:t> gebaseerd op wetenschappelijke theorieën en inzichten uit psychologie, </a:t>
            </a:r>
            <a:r>
              <a:rPr lang="nl-NL" sz="2800" dirty="0" err="1" smtClean="0"/>
              <a:t>coaching</a:t>
            </a:r>
            <a:r>
              <a:rPr lang="nl-NL" sz="2800" dirty="0" smtClean="0"/>
              <a:t> &amp; taalwetenschappen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6</a:t>
            </a:fld>
            <a:endParaRPr lang="nl-NL" noProof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smtClean="0"/>
              <a:t>Kracht van schrijven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2057400"/>
            <a:ext cx="8244000" cy="3846969"/>
          </a:xfrm>
        </p:spPr>
        <p:txBody>
          <a:bodyPr/>
          <a:lstStyle/>
          <a:p>
            <a:r>
              <a:rPr lang="nl-NL" sz="2800" dirty="0" smtClean="0"/>
              <a:t>•  Het staat ‘zwart op wit’ (minder vrijblijvend) </a:t>
            </a:r>
            <a:br>
              <a:rPr lang="nl-NL" sz="2800" dirty="0" smtClean="0"/>
            </a:br>
            <a:r>
              <a:rPr lang="nl-NL" sz="2800" dirty="0" smtClean="0"/>
              <a:t>•  Beter bij de les (concentratie en focus) </a:t>
            </a:r>
            <a:br>
              <a:rPr lang="nl-NL" sz="2800" dirty="0" smtClean="0"/>
            </a:br>
            <a:r>
              <a:rPr lang="nl-NL" sz="2800" dirty="0" smtClean="0"/>
              <a:t>•  Structureren en motiveren (teruglezen) </a:t>
            </a:r>
            <a:br>
              <a:rPr lang="nl-NL" sz="2800" dirty="0" smtClean="0"/>
            </a:br>
            <a:r>
              <a:rPr lang="nl-NL" sz="2800" dirty="0" smtClean="0"/>
              <a:t>•  Spiegelende functie (afstand nemen) </a:t>
            </a:r>
            <a:br>
              <a:rPr lang="nl-NL" sz="2800" dirty="0" smtClean="0"/>
            </a:br>
            <a:r>
              <a:rPr lang="nl-NL" sz="2800" dirty="0" smtClean="0"/>
              <a:t>•  Door schrijven over emoties ontstaat inzicht </a:t>
            </a:r>
            <a:br>
              <a:rPr lang="nl-NL" sz="2800" dirty="0" smtClean="0"/>
            </a:br>
            <a:r>
              <a:rPr lang="nl-NL" sz="2800" dirty="0" smtClean="0"/>
              <a:t>•  Individuele controle over het proces </a:t>
            </a:r>
          </a:p>
          <a:p>
            <a:r>
              <a:rPr lang="nl-NL" sz="2800" dirty="0" smtClean="0"/>
              <a:t>     (kwaliteit &amp; kwantiteit) </a:t>
            </a:r>
            <a:br>
              <a:rPr lang="nl-NL" sz="2800" dirty="0" smtClean="0"/>
            </a:br>
            <a:r>
              <a:rPr lang="nl-NL" sz="2800" dirty="0" smtClean="0"/>
              <a:t>•  Terugvalpreventie door teruglezen en opnieuw </a:t>
            </a:r>
          </a:p>
          <a:p>
            <a:r>
              <a:rPr lang="nl-NL" sz="2800" dirty="0" smtClean="0"/>
              <a:t>     proberen 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7</a:t>
            </a:fld>
            <a:endParaRPr lang="nl-NL" noProof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smtClean="0"/>
              <a:t>Sociale anonimiteit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2057400"/>
            <a:ext cx="8244000" cy="3846969"/>
          </a:xfrm>
        </p:spPr>
        <p:txBody>
          <a:bodyPr/>
          <a:lstStyle/>
          <a:p>
            <a:r>
              <a:rPr lang="nl-NL" sz="2800" dirty="0" smtClean="0"/>
              <a:t>•   Wegvallen sociaal wenselijk gedrag ter plaatse </a:t>
            </a:r>
            <a:br>
              <a:rPr lang="nl-NL" sz="2800" dirty="0" smtClean="0"/>
            </a:br>
            <a:r>
              <a:rPr lang="nl-NL" sz="2800" dirty="0" smtClean="0"/>
              <a:t>•   Sociale schaamte en inhibitie (geremdheid) neemt   </a:t>
            </a:r>
          </a:p>
          <a:p>
            <a:r>
              <a:rPr lang="nl-NL" sz="2800" dirty="0" smtClean="0"/>
              <a:t>      af </a:t>
            </a:r>
            <a:br>
              <a:rPr lang="nl-NL" sz="2800" dirty="0" smtClean="0"/>
            </a:br>
            <a:r>
              <a:rPr lang="nl-NL" sz="2800" dirty="0" smtClean="0"/>
              <a:t>•   Eigen werkplek geeft gevoel van vertrouwdheid en </a:t>
            </a:r>
          </a:p>
          <a:p>
            <a:r>
              <a:rPr lang="nl-NL" sz="2800" dirty="0" smtClean="0"/>
              <a:t>      onzichtbaarheid </a:t>
            </a:r>
            <a:br>
              <a:rPr lang="nl-NL" sz="2800" dirty="0" smtClean="0"/>
            </a:br>
            <a:r>
              <a:rPr lang="nl-NL" sz="2800" dirty="0" smtClean="0"/>
              <a:t>•   Taboe thema’s makkelijker bespreekbaar door sfeer </a:t>
            </a:r>
          </a:p>
          <a:p>
            <a:r>
              <a:rPr lang="nl-NL" sz="2800" dirty="0" smtClean="0"/>
              <a:t>      van openheid, oprechtheid en intimiteit </a:t>
            </a:r>
            <a:br>
              <a:rPr lang="nl-NL" sz="2800" dirty="0" smtClean="0"/>
            </a:br>
            <a:r>
              <a:rPr lang="nl-NL" sz="2800" dirty="0" smtClean="0"/>
              <a:t>•   Snel tot de kern </a:t>
            </a:r>
            <a:br>
              <a:rPr lang="nl-NL" sz="2800" dirty="0" smtClean="0"/>
            </a:br>
            <a:r>
              <a:rPr lang="nl-NL" sz="2800" dirty="0" smtClean="0"/>
              <a:t>•   Toegang tot emoties 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8</a:t>
            </a:fld>
            <a:endParaRPr lang="nl-NL" noProof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475" y="1178700"/>
            <a:ext cx="8263050" cy="630084"/>
          </a:xfrm>
        </p:spPr>
        <p:txBody>
          <a:bodyPr/>
          <a:lstStyle/>
          <a:p>
            <a:r>
              <a:rPr lang="nl-NL" sz="4000" dirty="0" smtClean="0"/>
              <a:t>DE </a:t>
            </a:r>
            <a:r>
              <a:rPr lang="nl-NL" sz="4000" dirty="0"/>
              <a:t>KRACHT VAN E-COACHEN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75" y="1718772"/>
            <a:ext cx="8244000" cy="4410588"/>
          </a:xfrm>
        </p:spPr>
        <p:txBody>
          <a:bodyPr/>
          <a:lstStyle/>
          <a:p>
            <a:r>
              <a:rPr lang="nl-NL" dirty="0" smtClean="0"/>
              <a:t>Vijftien ingrediënten</a:t>
            </a:r>
          </a:p>
          <a:p>
            <a:pPr marL="342900" indent="-342900">
              <a:buAutoNum type="arabicPeriod"/>
            </a:pPr>
            <a:r>
              <a:rPr lang="nl-NL" dirty="0" smtClean="0"/>
              <a:t>Plaats en tijd onafhankelijk</a:t>
            </a:r>
          </a:p>
          <a:p>
            <a:pPr marL="342900" indent="-342900">
              <a:buAutoNum type="arabicPeriod"/>
            </a:pPr>
            <a:r>
              <a:rPr lang="nl-NL" dirty="0" smtClean="0"/>
              <a:t>Een aaneenschakeling van contacten</a:t>
            </a:r>
          </a:p>
          <a:p>
            <a:pPr marL="342900" indent="-342900">
              <a:buAutoNum type="arabicPeriod"/>
            </a:pPr>
            <a:r>
              <a:rPr lang="nl-NL" dirty="0" smtClean="0"/>
              <a:t>Kleine actiestappen</a:t>
            </a:r>
          </a:p>
          <a:p>
            <a:pPr marL="342900" indent="-342900">
              <a:buAutoNum type="arabicPeriod"/>
            </a:pPr>
            <a:r>
              <a:rPr lang="nl-NL" dirty="0" smtClean="0"/>
              <a:t>Op basis van ervaringsleren</a:t>
            </a:r>
          </a:p>
          <a:p>
            <a:pPr marL="342900" indent="-342900">
              <a:buAutoNum type="arabicPeriod"/>
            </a:pPr>
            <a:r>
              <a:rPr lang="nl-NL" dirty="0" smtClean="0"/>
              <a:t>Hoge mate van betrokkenheid</a:t>
            </a:r>
          </a:p>
          <a:p>
            <a:pPr marL="342900" indent="-342900">
              <a:buAutoNum type="arabicPeriod"/>
            </a:pPr>
            <a:r>
              <a:rPr lang="nl-NL" dirty="0" smtClean="0"/>
              <a:t>Sneller tot de kern</a:t>
            </a:r>
          </a:p>
          <a:p>
            <a:pPr marL="342900" indent="-342900">
              <a:buAutoNum type="arabicPeriod"/>
            </a:pPr>
            <a:r>
              <a:rPr lang="nl-NL" dirty="0" smtClean="0"/>
              <a:t>Beter bij de les</a:t>
            </a:r>
          </a:p>
          <a:p>
            <a:pPr marL="342900" indent="-342900">
              <a:buAutoNum type="arabicPeriod"/>
            </a:pPr>
            <a:r>
              <a:rPr lang="nl-NL" dirty="0" smtClean="0"/>
              <a:t>Ruggespraak mogelijkheden</a:t>
            </a:r>
          </a:p>
          <a:p>
            <a:pPr marL="342900" indent="-342900">
              <a:buAutoNum type="arabicPeriod"/>
            </a:pPr>
            <a:r>
              <a:rPr lang="nl-NL" dirty="0" smtClean="0"/>
              <a:t>Het staat zwart op wit</a:t>
            </a:r>
          </a:p>
          <a:p>
            <a:pPr marL="342900" indent="-342900">
              <a:buAutoNum type="arabicPeriod"/>
            </a:pPr>
            <a:r>
              <a:rPr lang="nl-NL" dirty="0" smtClean="0"/>
              <a:t>Structureren en motiveren</a:t>
            </a:r>
          </a:p>
          <a:p>
            <a:pPr marL="342900" indent="-342900">
              <a:buAutoNum type="arabicPeriod"/>
            </a:pPr>
            <a:r>
              <a:rPr lang="nl-NL" dirty="0" smtClean="0"/>
              <a:t>Spiegelende functie</a:t>
            </a:r>
          </a:p>
          <a:p>
            <a:pPr marL="342900" indent="-342900">
              <a:buAutoNum type="arabicPeriod"/>
            </a:pPr>
            <a:r>
              <a:rPr lang="nl-NL" dirty="0" smtClean="0"/>
              <a:t>Snel toegang tot emoties</a:t>
            </a:r>
          </a:p>
          <a:p>
            <a:pPr marL="342900" indent="-342900">
              <a:buAutoNum type="arabicPeriod"/>
            </a:pPr>
            <a:r>
              <a:rPr lang="nl-NL" dirty="0" smtClean="0"/>
              <a:t>Individuele controle over het proces</a:t>
            </a:r>
          </a:p>
          <a:p>
            <a:pPr marL="342900" indent="-342900">
              <a:buAutoNum type="arabicPeriod"/>
            </a:pPr>
            <a:r>
              <a:rPr lang="nl-NL" dirty="0" smtClean="0"/>
              <a:t>Blijvende positieve bekrachtiging</a:t>
            </a:r>
          </a:p>
          <a:p>
            <a:pPr marL="342900" indent="-342900">
              <a:buAutoNum type="arabicPeriod"/>
            </a:pPr>
            <a:r>
              <a:rPr lang="nl-NL" dirty="0" smtClean="0"/>
              <a:t>terugvalpreventie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9</a:t>
            </a:fld>
            <a:endParaRPr lang="nl-NL" noProof="1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386979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Roads">
  <a:themeElements>
    <a:clrScheme name="Colors Roads PP">
      <a:dk1>
        <a:srgbClr val="717275"/>
      </a:dk1>
      <a:lt1>
        <a:srgbClr val="FFFFFF"/>
      </a:lt1>
      <a:dk2>
        <a:srgbClr val="000000"/>
      </a:dk2>
      <a:lt2>
        <a:srgbClr val="FFFFFF"/>
      </a:lt2>
      <a:accent1>
        <a:srgbClr val="00AEEF"/>
      </a:accent1>
      <a:accent2>
        <a:srgbClr val="AED136"/>
      </a:accent2>
      <a:accent3>
        <a:srgbClr val="717275"/>
      </a:accent3>
      <a:accent4>
        <a:srgbClr val="E4E5E6"/>
      </a:accent4>
      <a:accent5>
        <a:srgbClr val="00AEEF"/>
      </a:accent5>
      <a:accent6>
        <a:srgbClr val="AED136"/>
      </a:accent6>
      <a:hlink>
        <a:srgbClr val="717275"/>
      </a:hlink>
      <a:folHlink>
        <a:srgbClr val="717275"/>
      </a:folHlink>
    </a:clrScheme>
    <a:fontScheme name="Fonts Roads P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Presentatie E-Health 10-2-17 Ada" id="{A312C3A7-5629-4E4B-AB3D-EABDF6ED0DBB}" vid="{3D914F09-0F34-4A6D-A4A1-97C36744B58E}"/>
    </a:ext>
  </a:extLst>
</a:theme>
</file>

<file path=ppt/theme/theme2.xml><?xml version="1.0" encoding="utf-8"?>
<a:theme xmlns:a="http://schemas.openxmlformats.org/drawingml/2006/main" name="Office-thema">
  <a:themeElements>
    <a:clrScheme name="Colors Roads PP">
      <a:dk1>
        <a:srgbClr val="717275"/>
      </a:dk1>
      <a:lt1>
        <a:srgbClr val="FFFFFF"/>
      </a:lt1>
      <a:dk2>
        <a:srgbClr val="000000"/>
      </a:dk2>
      <a:lt2>
        <a:srgbClr val="FFFFFF"/>
      </a:lt2>
      <a:accent1>
        <a:srgbClr val="00AEEF"/>
      </a:accent1>
      <a:accent2>
        <a:srgbClr val="AED136"/>
      </a:accent2>
      <a:accent3>
        <a:srgbClr val="717275"/>
      </a:accent3>
      <a:accent4>
        <a:srgbClr val="E4E5E6"/>
      </a:accent4>
      <a:accent5>
        <a:srgbClr val="00AEEF"/>
      </a:accent5>
      <a:accent6>
        <a:srgbClr val="AED136"/>
      </a:accent6>
      <a:hlink>
        <a:srgbClr val="717275"/>
      </a:hlink>
      <a:folHlink>
        <a:srgbClr val="717275"/>
      </a:folHlink>
    </a:clrScheme>
    <a:fontScheme name="Fonts Roads PP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Colors Roads PP">
      <a:dk1>
        <a:srgbClr val="717275"/>
      </a:dk1>
      <a:lt1>
        <a:srgbClr val="FFFFFF"/>
      </a:lt1>
      <a:dk2>
        <a:srgbClr val="000000"/>
      </a:dk2>
      <a:lt2>
        <a:srgbClr val="FFFFFF"/>
      </a:lt2>
      <a:accent1>
        <a:srgbClr val="00AEEF"/>
      </a:accent1>
      <a:accent2>
        <a:srgbClr val="AED136"/>
      </a:accent2>
      <a:accent3>
        <a:srgbClr val="717275"/>
      </a:accent3>
      <a:accent4>
        <a:srgbClr val="E4E5E6"/>
      </a:accent4>
      <a:accent5>
        <a:srgbClr val="00AEEF"/>
      </a:accent5>
      <a:accent6>
        <a:srgbClr val="AED136"/>
      </a:accent6>
      <a:hlink>
        <a:srgbClr val="717275"/>
      </a:hlink>
      <a:folHlink>
        <a:srgbClr val="717275"/>
      </a:folHlink>
    </a:clrScheme>
    <a:fontScheme name="Fonts Roads PP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E-Health 10-2-17 Ada</Template>
  <TotalTime>62</TotalTime>
  <Words>1084</Words>
  <Application>Microsoft Macintosh PowerPoint</Application>
  <PresentationFormat>Diavoorstelling (4:3)</PresentationFormat>
  <Paragraphs>195</Paragraphs>
  <Slides>28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Presentatie Roads</vt:lpstr>
      <vt:lpstr>E-Health</vt:lpstr>
      <vt:lpstr>Vormen van E-Health</vt:lpstr>
      <vt:lpstr>Dia 3</vt:lpstr>
      <vt:lpstr>Definitie van e-coaching</vt:lpstr>
      <vt:lpstr>Uitdagingen van e-coachen</vt:lpstr>
      <vt:lpstr>E-coachen = e-communiceren </vt:lpstr>
      <vt:lpstr>Kracht van schrijven </vt:lpstr>
      <vt:lpstr>Sociale anonimiteit </vt:lpstr>
      <vt:lpstr>DE KRACHT VAN E-COACHEN</vt:lpstr>
      <vt:lpstr>1. Plaats- en tijdonafhankelijk</vt:lpstr>
      <vt:lpstr>2. Een aaneenschakeling van contacten</vt:lpstr>
      <vt:lpstr>3. Kleine actiestappen</vt:lpstr>
      <vt:lpstr>4. Op basis van ervaringsleren</vt:lpstr>
      <vt:lpstr>5. Hoge mate van betrokkenheid</vt:lpstr>
      <vt:lpstr>6. Sneller tot de kern</vt:lpstr>
      <vt:lpstr>7. Beter bij de les</vt:lpstr>
      <vt:lpstr>8. Ruggespraakmogelijkheden</vt:lpstr>
      <vt:lpstr>9. Het staat zwart op wit</vt:lpstr>
      <vt:lpstr>10. Structureren en motiveren</vt:lpstr>
      <vt:lpstr>11. Spiegelende functie</vt:lpstr>
      <vt:lpstr>12. Snel toegang tot emoties</vt:lpstr>
      <vt:lpstr>13. Individuele controle over het proces</vt:lpstr>
      <vt:lpstr>14. Blijvende positieve bekrachtiging</vt:lpstr>
      <vt:lpstr>15. Terugvalpreventie</vt:lpstr>
      <vt:lpstr>De drie pijlers van mail coaching</vt:lpstr>
      <vt:lpstr>Psychologische functies van sociale anonimiteit</vt:lpstr>
      <vt:lpstr>Video Karify</vt:lpstr>
      <vt:lpstr>E-coachen met Pluform</vt:lpstr>
    </vt:vector>
  </TitlesOfParts>
  <Manager/>
  <Company>Arkin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E-Health</dc:title>
  <dc:subject/>
  <dc:creator>Ada Frans</dc:creator>
  <cp:keywords/>
  <dc:description>sjabloonversie 1.1 -  januari 2015_x000d_
lay-out: www.positivitybranding.nl_x000d_
sjablonen: www.joulesunlimited.nl</dc:description>
  <cp:lastModifiedBy>ada frans</cp:lastModifiedBy>
  <cp:revision>12</cp:revision>
  <cp:lastPrinted>2017-02-09T15:04:02Z</cp:lastPrinted>
  <dcterms:created xsi:type="dcterms:W3CDTF">2017-02-09T21:11:38Z</dcterms:created>
  <dcterms:modified xsi:type="dcterms:W3CDTF">2017-02-09T21:12:19Z</dcterms:modified>
  <cp:category/>
</cp:coreProperties>
</file>